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89" r:id="rId3"/>
    <p:sldId id="290" r:id="rId4"/>
    <p:sldId id="291" r:id="rId5"/>
    <p:sldId id="261" r:id="rId6"/>
    <p:sldId id="257" r:id="rId7"/>
    <p:sldId id="260" r:id="rId8"/>
    <p:sldId id="259" r:id="rId9"/>
    <p:sldId id="258" r:id="rId10"/>
    <p:sldId id="292" r:id="rId11"/>
    <p:sldId id="293" r:id="rId12"/>
    <p:sldId id="264" r:id="rId13"/>
    <p:sldId id="265" r:id="rId14"/>
    <p:sldId id="295" r:id="rId15"/>
    <p:sldId id="294" r:id="rId16"/>
    <p:sldId id="266" r:id="rId17"/>
    <p:sldId id="267" r:id="rId18"/>
    <p:sldId id="268" r:id="rId19"/>
    <p:sldId id="269" r:id="rId20"/>
    <p:sldId id="296" r:id="rId21"/>
    <p:sldId id="270" r:id="rId22"/>
    <p:sldId id="271" r:id="rId23"/>
    <p:sldId id="272" r:id="rId24"/>
    <p:sldId id="274" r:id="rId25"/>
    <p:sldId id="277" r:id="rId26"/>
    <p:sldId id="275" r:id="rId27"/>
    <p:sldId id="276" r:id="rId28"/>
    <p:sldId id="280" r:id="rId29"/>
    <p:sldId id="279" r:id="rId30"/>
    <p:sldId id="278" r:id="rId31"/>
    <p:sldId id="282" r:id="rId32"/>
    <p:sldId id="273" r:id="rId33"/>
    <p:sldId id="281" r:id="rId34"/>
    <p:sldId id="283" r:id="rId35"/>
    <p:sldId id="285" r:id="rId36"/>
    <p:sldId id="286" r:id="rId37"/>
    <p:sldId id="303" r:id="rId38"/>
    <p:sldId id="302" r:id="rId39"/>
    <p:sldId id="284" r:id="rId40"/>
    <p:sldId id="297" r:id="rId41"/>
    <p:sldId id="298" r:id="rId42"/>
    <p:sldId id="299" r:id="rId43"/>
    <p:sldId id="300" r:id="rId44"/>
    <p:sldId id="287" r:id="rId45"/>
    <p:sldId id="288" r:id="rId46"/>
    <p:sldId id="305" r:id="rId47"/>
    <p:sldId id="304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01" r:id="rId5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815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171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5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876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8695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0140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2302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943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723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897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983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047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833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7571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358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810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12BF8-CE03-49B8-BEA1-A7FFA1CAA0FA}" type="datetimeFigureOut">
              <a:rPr lang="he-IL" smtClean="0"/>
              <a:t>כ"ד/סיון/תשפ"א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0204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 smtClean="0"/>
              <a:t>מצגת פרויקטים	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רועי </a:t>
            </a:r>
            <a:r>
              <a:rPr lang="he-IL" dirty="0" err="1" smtClean="0"/>
              <a:t>ברדשנידר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09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אוטומציה </a:t>
            </a:r>
            <a:r>
              <a:rPr lang="he-IL" dirty="0"/>
              <a:t>לשליחת הודעות </a:t>
            </a:r>
            <a:r>
              <a:rPr lang="he-IL" dirty="0" err="1" smtClean="0"/>
              <a:t>לווצאפ</a:t>
            </a:r>
            <a:r>
              <a:rPr lang="he-IL" dirty="0" smtClean="0"/>
              <a:t> – מוצר סופי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שימוש במוצר : </a:t>
            </a:r>
            <a:r>
              <a:rPr lang="he-IL" dirty="0"/>
              <a:t>מכניסים את איש הקשר ואת ההודעה ומוסיפים לתור </a:t>
            </a:r>
          </a:p>
          <a:p>
            <a:pPr marL="0" indent="0">
              <a:buNone/>
            </a:pPr>
            <a:r>
              <a:rPr lang="he-IL" dirty="0"/>
              <a:t>ההודעות</a:t>
            </a:r>
            <a:r>
              <a:rPr lang="he-IL" dirty="0" smtClean="0"/>
              <a:t>. הקוד שולח את ההודעה בתאריך שבה הוגדרה להישלח.</a:t>
            </a:r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2077" t="729"/>
          <a:stretch/>
        </p:blipFill>
        <p:spPr>
          <a:xfrm>
            <a:off x="0" y="3457303"/>
            <a:ext cx="2745729" cy="340069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פרויקט היפוך תמונות -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436657" y="2201255"/>
            <a:ext cx="7857525" cy="2968579"/>
          </a:xfrm>
        </p:spPr>
        <p:txBody>
          <a:bodyPr/>
          <a:lstStyle/>
          <a:p>
            <a:r>
              <a:rPr lang="he-IL" dirty="0" smtClean="0"/>
              <a:t>מקור הפרויקט : המצלמה של אבא שלי צילמה חלק מתוך התמונות שלו בתור תמונות הפוכות.</a:t>
            </a:r>
            <a:endParaRPr lang="he-IL" dirty="0"/>
          </a:p>
          <a:p>
            <a:r>
              <a:rPr lang="he-IL" dirty="0" smtClean="0"/>
              <a:t>הפרויקט : קוד שעובר על התמונות, מזהה אם התמונה הפוכה ואם כן הופך אותה לכיוון הנכון.</a:t>
            </a:r>
            <a:endParaRPr lang="he-IL" dirty="0"/>
          </a:p>
          <a:p>
            <a:endParaRPr lang="he-IL" dirty="0"/>
          </a:p>
        </p:txBody>
      </p:sp>
      <p:sp>
        <p:nvSpPr>
          <p:cNvPr id="7" name="AutoShape 6" descr="מחסני חשמל - מצלמת סטילס דגם Canon 4000D כוללת עדשה 18-55 מ&quot;מ קרט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32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5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פרויקט היפוך תמונות - רקע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436657" y="2201255"/>
            <a:ext cx="7857525" cy="2968579"/>
          </a:xfrm>
        </p:spPr>
        <p:txBody>
          <a:bodyPr/>
          <a:lstStyle/>
          <a:p>
            <a:r>
              <a:rPr lang="he-IL" dirty="0" smtClean="0"/>
              <a:t>כאשר מצלמים במצלמה מקבלים תמונה, כאשר נהפוך את המצלמה / נצלם על הצד המצלמה תדע שצילמנו על הצד ותדע להפוך את התמונה (ברוב המצלמות).</a:t>
            </a:r>
          </a:p>
          <a:p>
            <a:r>
              <a:rPr lang="he-IL" dirty="0" smtClean="0"/>
              <a:t>במקרים מסוימים המצלמה עלולה לטעות ונקבל תמונה כמו התמונה הבאה :</a:t>
            </a:r>
          </a:p>
          <a:p>
            <a:r>
              <a:rPr lang="he-IL" dirty="0" smtClean="0"/>
              <a:t>איך ניתן בעזרת קוד לפתור את הבעיה הזאת ?</a:t>
            </a:r>
            <a:endParaRPr lang="he-IL" dirty="0"/>
          </a:p>
          <a:p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0692" y="3605365"/>
            <a:ext cx="2591943" cy="3913326"/>
          </a:xfrm>
          <a:prstGeom prst="rect">
            <a:avLst/>
          </a:prstGeom>
        </p:spPr>
      </p:pic>
      <p:sp>
        <p:nvSpPr>
          <p:cNvPr id="7" name="AutoShape 6" descr="מחסני חשמל - מצלמת סטילס דגם Canon 4000D כוללת עדשה 18-55 מ&quot;מ קרט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32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9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Machine Learning</a:t>
            </a:r>
            <a:r>
              <a:rPr lang="he-IL" dirty="0" smtClean="0"/>
              <a:t> על קצה המזלג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למידת </a:t>
            </a:r>
            <a:r>
              <a:rPr lang="he-IL" b="1" dirty="0" smtClean="0"/>
              <a:t>מכונה (</a:t>
            </a:r>
            <a:r>
              <a:rPr lang="en-US" dirty="0"/>
              <a:t>Machine Learning</a:t>
            </a:r>
            <a:r>
              <a:rPr lang="he-IL" b="1" dirty="0" smtClean="0"/>
              <a:t>) - </a:t>
            </a:r>
            <a:r>
              <a:rPr lang="he-IL" dirty="0"/>
              <a:t> היא תת-תחום במדעי המחשב ובבינה מלאכותית המשיק לתחומי הסטטיסטיקה והאופטימיזציה. התחום עוסק בפיתוח אלגוריתמים המיועדים לאפשר למחשב ללמוד מתוך דוגמאות, ופועל במגוון משימות חישוביות בהן התכנות הקלאסי אינו אפשרי</a:t>
            </a:r>
            <a:r>
              <a:rPr lang="he-IL" dirty="0" smtClean="0"/>
              <a:t>.</a:t>
            </a:r>
          </a:p>
          <a:p>
            <a:r>
              <a:rPr lang="he-IL" dirty="0" smtClean="0"/>
              <a:t>דוגמא לאתגר שבו </a:t>
            </a:r>
            <a:r>
              <a:rPr lang="en-US" dirty="0" smtClean="0"/>
              <a:t>ML</a:t>
            </a:r>
            <a:r>
              <a:rPr lang="he-IL" dirty="0" smtClean="0"/>
              <a:t> יודע לעזר הוא זיהוי עצמים. </a:t>
            </a:r>
          </a:p>
          <a:p>
            <a:r>
              <a:rPr lang="he-IL" dirty="0" smtClean="0"/>
              <a:t>לצורך העניין זיהוי כלב.</a:t>
            </a:r>
            <a:endParaRPr lang="he-IL" dirty="0"/>
          </a:p>
        </p:txBody>
      </p:sp>
      <p:pic>
        <p:nvPicPr>
          <p:cNvPr id="4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6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Machine Learning</a:t>
            </a:r>
            <a:r>
              <a:rPr lang="he-IL" dirty="0"/>
              <a:t> </a:t>
            </a:r>
            <a:r>
              <a:rPr lang="he-IL" dirty="0" smtClean="0"/>
              <a:t>– </a:t>
            </a:r>
            <a:r>
              <a:rPr lang="en-US" dirty="0" smtClean="0"/>
              <a:t>deep learning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שימוש ב</a:t>
            </a:r>
            <a:r>
              <a:rPr lang="en-US" dirty="0"/>
              <a:t>Artificial neural </a:t>
            </a:r>
            <a:r>
              <a:rPr lang="en-US" dirty="0" smtClean="0"/>
              <a:t>network</a:t>
            </a:r>
            <a:r>
              <a:rPr lang="he-IL" dirty="0" smtClean="0"/>
              <a:t>.</a:t>
            </a:r>
          </a:p>
          <a:p>
            <a:r>
              <a:rPr lang="he-IL" dirty="0" smtClean="0"/>
              <a:t>רשתות אלו נקראות כביכול מדמות את דרך הפעולה של רשתות הנוירונים במוח ומשם הם קיבלו את השם.</a:t>
            </a:r>
          </a:p>
          <a:p>
            <a:r>
              <a:rPr lang="he-IL" dirty="0" smtClean="0"/>
              <a:t>במהלך ההצגה נתייחס עליהם כמעין </a:t>
            </a:r>
            <a:r>
              <a:rPr lang="en-US" dirty="0" smtClean="0"/>
              <a:t>black box</a:t>
            </a:r>
            <a:r>
              <a:rPr lang="he-IL" dirty="0" smtClean="0"/>
              <a:t> מכיוון שהסבר על איך הן עובדות יכול להספיק להרצאה שלמה</a:t>
            </a:r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09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Machine Learning</a:t>
            </a:r>
            <a:r>
              <a:rPr lang="he-IL" dirty="0"/>
              <a:t> </a:t>
            </a:r>
            <a:r>
              <a:rPr lang="he-IL" dirty="0" smtClean="0"/>
              <a:t>– תהליך אימון של רשת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802992" y="2336873"/>
            <a:ext cx="5389008" cy="3599316"/>
          </a:xfrm>
        </p:spPr>
        <p:txBody>
          <a:bodyPr/>
          <a:lstStyle/>
          <a:p>
            <a:r>
              <a:rPr lang="he-IL" dirty="0" smtClean="0"/>
              <a:t>איך זה עובד (ממש </a:t>
            </a:r>
            <a:r>
              <a:rPr lang="en-US" dirty="0" smtClean="0"/>
              <a:t>High level</a:t>
            </a:r>
            <a:r>
              <a:rPr lang="he-IL" dirty="0" smtClean="0"/>
              <a:t>) : </a:t>
            </a:r>
          </a:p>
          <a:p>
            <a:pPr marL="0" indent="0">
              <a:buNone/>
            </a:pPr>
            <a:r>
              <a:rPr lang="he-IL" dirty="0"/>
              <a:t>1</a:t>
            </a:r>
            <a:r>
              <a:rPr lang="he-IL" dirty="0" smtClean="0"/>
              <a:t>) הרשת מקבלת מידע</a:t>
            </a:r>
          </a:p>
          <a:p>
            <a:pPr marL="0" indent="0">
              <a:buNone/>
            </a:pPr>
            <a:r>
              <a:rPr lang="he-IL" dirty="0" smtClean="0"/>
              <a:t>2)</a:t>
            </a:r>
            <a:r>
              <a:rPr lang="en-US" dirty="0" smtClean="0"/>
              <a:t> </a:t>
            </a:r>
            <a:r>
              <a:rPr lang="he-IL" dirty="0" smtClean="0"/>
              <a:t>הרשת מוציאה תוצר</a:t>
            </a:r>
          </a:p>
          <a:p>
            <a:pPr marL="0" indent="0">
              <a:buNone/>
            </a:pPr>
            <a:r>
              <a:rPr lang="he-IL" dirty="0" smtClean="0"/>
              <a:t>3) הרשת משווה את התוצר שלה לתוצאה שהייתה אמורה לקבל</a:t>
            </a:r>
          </a:p>
          <a:p>
            <a:pPr marL="0" indent="0">
              <a:buNone/>
            </a:pPr>
            <a:r>
              <a:rPr lang="he-IL" dirty="0" smtClean="0"/>
              <a:t>4) הרשת מתקנת את עצמה וחוזרת לשלב 1</a:t>
            </a:r>
            <a:endParaRPr lang="he-IL" dirty="0"/>
          </a:p>
        </p:txBody>
      </p:sp>
      <p:sp>
        <p:nvSpPr>
          <p:cNvPr id="4" name="מלבן 3"/>
          <p:cNvSpPr/>
          <p:nvPr/>
        </p:nvSpPr>
        <p:spPr>
          <a:xfrm>
            <a:off x="3544388" y="2477547"/>
            <a:ext cx="1793966" cy="67056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הרשת</a:t>
            </a:r>
            <a:endParaRPr lang="he-IL" dirty="0"/>
          </a:p>
        </p:txBody>
      </p:sp>
      <p:sp>
        <p:nvSpPr>
          <p:cNvPr id="5" name="אליפסה 4"/>
          <p:cNvSpPr/>
          <p:nvPr/>
        </p:nvSpPr>
        <p:spPr>
          <a:xfrm>
            <a:off x="425121" y="2191085"/>
            <a:ext cx="1410789" cy="51380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מידע</a:t>
            </a:r>
            <a:endParaRPr lang="he-IL" dirty="0"/>
          </a:p>
        </p:txBody>
      </p:sp>
      <p:cxnSp>
        <p:nvCxnSpPr>
          <p:cNvPr id="7" name="מחבר חץ ישר 6"/>
          <p:cNvCxnSpPr/>
          <p:nvPr/>
        </p:nvCxnSpPr>
        <p:spPr>
          <a:xfrm flipV="1">
            <a:off x="2115384" y="2811134"/>
            <a:ext cx="1118671" cy="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מלבן 7"/>
          <p:cNvSpPr/>
          <p:nvPr/>
        </p:nvSpPr>
        <p:spPr>
          <a:xfrm>
            <a:off x="321565" y="3747819"/>
            <a:ext cx="1793966" cy="67056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הרשת</a:t>
            </a:r>
            <a:endParaRPr lang="he-IL" dirty="0"/>
          </a:p>
        </p:txBody>
      </p:sp>
      <p:cxnSp>
        <p:nvCxnSpPr>
          <p:cNvPr id="10" name="מחבר חץ ישר 9"/>
          <p:cNvCxnSpPr>
            <a:stCxn id="8" idx="3"/>
          </p:cNvCxnSpPr>
          <p:nvPr/>
        </p:nvCxnSpPr>
        <p:spPr>
          <a:xfrm>
            <a:off x="2115531" y="4083099"/>
            <a:ext cx="1210492" cy="1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מלבן 11"/>
          <p:cNvSpPr/>
          <p:nvPr/>
        </p:nvSpPr>
        <p:spPr>
          <a:xfrm>
            <a:off x="321565" y="4938583"/>
            <a:ext cx="1793966" cy="67056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הרשת</a:t>
            </a:r>
            <a:endParaRPr lang="he-IL" dirty="0"/>
          </a:p>
        </p:txBody>
      </p:sp>
      <p:cxnSp>
        <p:nvCxnSpPr>
          <p:cNvPr id="14" name="מחבר חץ ישר 13"/>
          <p:cNvCxnSpPr>
            <a:stCxn id="12" idx="3"/>
            <a:endCxn id="25" idx="1"/>
          </p:cNvCxnSpPr>
          <p:nvPr/>
        </p:nvCxnSpPr>
        <p:spPr>
          <a:xfrm>
            <a:off x="2115531" y="5273863"/>
            <a:ext cx="1210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13596" y="5050346"/>
            <a:ext cx="40059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=?</a:t>
            </a:r>
            <a:endParaRPr lang="he-IL" dirty="0"/>
          </a:p>
        </p:txBody>
      </p:sp>
      <p:sp>
        <p:nvSpPr>
          <p:cNvPr id="19" name="מלבן מעוגל 18"/>
          <p:cNvSpPr/>
          <p:nvPr/>
        </p:nvSpPr>
        <p:spPr>
          <a:xfrm>
            <a:off x="425121" y="3098901"/>
            <a:ext cx="1536058" cy="523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סימון של התוצאה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924161" y="2573523"/>
            <a:ext cx="40059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 smtClean="0"/>
              <a:t>+</a:t>
            </a:r>
            <a:endParaRPr lang="he-IL" sz="4800" dirty="0"/>
          </a:p>
        </p:txBody>
      </p:sp>
      <p:sp>
        <p:nvSpPr>
          <p:cNvPr id="24" name="מלבן מעוגל 23"/>
          <p:cNvSpPr/>
          <p:nvPr/>
        </p:nvSpPr>
        <p:spPr>
          <a:xfrm>
            <a:off x="3326023" y="3822214"/>
            <a:ext cx="1536058" cy="52332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התוצאה של הרשת</a:t>
            </a:r>
            <a:endParaRPr lang="he-IL" dirty="0"/>
          </a:p>
        </p:txBody>
      </p:sp>
      <p:sp>
        <p:nvSpPr>
          <p:cNvPr id="25" name="מלבן מעוגל 24"/>
          <p:cNvSpPr/>
          <p:nvPr/>
        </p:nvSpPr>
        <p:spPr>
          <a:xfrm>
            <a:off x="3326023" y="5012202"/>
            <a:ext cx="1536058" cy="52332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התוצאה של הרשת</a:t>
            </a:r>
            <a:endParaRPr lang="he-IL" dirty="0"/>
          </a:p>
        </p:txBody>
      </p:sp>
      <p:sp>
        <p:nvSpPr>
          <p:cNvPr id="27" name="מלבן מעוגל 26"/>
          <p:cNvSpPr/>
          <p:nvPr/>
        </p:nvSpPr>
        <p:spPr>
          <a:xfrm>
            <a:off x="5403883" y="4973351"/>
            <a:ext cx="1536058" cy="523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סימון של התוצאה</a:t>
            </a:r>
            <a:endParaRPr lang="he-IL" dirty="0"/>
          </a:p>
        </p:txBody>
      </p:sp>
      <p:sp>
        <p:nvSpPr>
          <p:cNvPr id="28" name="מלבן 27"/>
          <p:cNvSpPr/>
          <p:nvPr/>
        </p:nvSpPr>
        <p:spPr>
          <a:xfrm>
            <a:off x="406105" y="5794067"/>
            <a:ext cx="1793966" cy="67056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הרשת</a:t>
            </a:r>
            <a:endParaRPr lang="he-IL" dirty="0"/>
          </a:p>
        </p:txBody>
      </p:sp>
      <p:cxnSp>
        <p:nvCxnSpPr>
          <p:cNvPr id="30" name="מחבר מעוקל 29"/>
          <p:cNvCxnSpPr>
            <a:stCxn id="28" idx="3"/>
            <a:endCxn id="28" idx="2"/>
          </p:cNvCxnSpPr>
          <p:nvPr/>
        </p:nvCxnSpPr>
        <p:spPr>
          <a:xfrm flipH="1">
            <a:off x="1303088" y="6129347"/>
            <a:ext cx="896983" cy="335280"/>
          </a:xfrm>
          <a:prstGeom prst="curvedConnector4">
            <a:avLst>
              <a:gd name="adj1" fmla="val -175970"/>
              <a:gd name="adj2" fmla="val 1681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97054" y="5870804"/>
            <a:ext cx="175202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תיקון עצמי של הרשת</a:t>
            </a:r>
            <a:endParaRPr lang="he-IL" dirty="0"/>
          </a:p>
        </p:txBody>
      </p:sp>
      <p:cxnSp>
        <p:nvCxnSpPr>
          <p:cNvPr id="33" name="מחבר מעוקל 32"/>
          <p:cNvCxnSpPr>
            <a:stCxn id="28" idx="1"/>
            <a:endCxn id="5" idx="2"/>
          </p:cNvCxnSpPr>
          <p:nvPr/>
        </p:nvCxnSpPr>
        <p:spPr>
          <a:xfrm rot="10800000" flipH="1">
            <a:off x="406105" y="2447989"/>
            <a:ext cx="19016" cy="3681359"/>
          </a:xfrm>
          <a:prstGeom prst="curvedConnector3">
            <a:avLst>
              <a:gd name="adj1" fmla="val -12021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 animBg="1"/>
      <p:bldP spid="12" grpId="0" animBg="1"/>
      <p:bldP spid="17" grpId="0"/>
      <p:bldP spid="19" grpId="0" animBg="1"/>
      <p:bldP spid="22" grpId="0"/>
      <p:bldP spid="24" grpId="0" animBg="1"/>
      <p:bldP spid="25" grpId="0" animBg="1"/>
      <p:bldP spid="27" grpId="0" animBg="1"/>
      <p:bldP spid="28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אימון הרשת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הרשת מקבלת תמונות מקוטלגות, מנסה להסיק האם התמונה הפוכה או לא. ומתקנת את עצמה בהתאם.</a:t>
            </a:r>
          </a:p>
          <a:p>
            <a:r>
              <a:rPr lang="he-IL" dirty="0" smtClean="0"/>
              <a:t>תהליך האימון לוקח כל תמונה ועושה </a:t>
            </a:r>
            <a:r>
              <a:rPr lang="he-IL" dirty="0"/>
              <a:t>א</a:t>
            </a:r>
            <a:r>
              <a:rPr lang="he-IL" dirty="0" smtClean="0"/>
              <a:t>ליה עיבוד, בשביל שעיבוד זה ייקח פחות זמן הקטנתי את הרזולוציה של כל התמונות (</a:t>
            </a:r>
            <a:r>
              <a:rPr lang="en-US" dirty="0" smtClean="0"/>
              <a:t>224x224</a:t>
            </a:r>
            <a:r>
              <a:rPr lang="he-IL" dirty="0" smtClean="0"/>
              <a:t>).</a:t>
            </a:r>
          </a:p>
          <a:p>
            <a:r>
              <a:rPr lang="he-IL" dirty="0" smtClean="0"/>
              <a:t>והפכתי אותן לריבוע כדי שהמחשב יקבל קלט זהה כל הזמן.</a:t>
            </a:r>
          </a:p>
          <a:p>
            <a:r>
              <a:rPr lang="he-IL" dirty="0" smtClean="0"/>
              <a:t>המהפך לריבוע נעשה על ידי חתיכת התמונה הקודמת לריבוע ורק לאחר מכן כיווץ שלה לגודל הנדרש.</a:t>
            </a:r>
          </a:p>
        </p:txBody>
      </p:sp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4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לפני ואחרי עיבוד ראשוני של המידע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448675" y="2076559"/>
            <a:ext cx="912057" cy="520627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לפני: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2654300"/>
            <a:ext cx="6305550" cy="420370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7475"/>
            <a:ext cx="4200525" cy="4200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450" y="2013400"/>
            <a:ext cx="1943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 smtClean="0"/>
              <a:t>אחרי:</a:t>
            </a:r>
            <a:endParaRPr lang="he-IL" sz="2400" dirty="0"/>
          </a:p>
        </p:txBody>
      </p:sp>
      <p:pic>
        <p:nvPicPr>
          <p:cNvPr id="7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68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תהליך האימון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בכדי לבצע את כל החישובים הדרושים כדי ללמד את הרשת הרצתי את הקוד על שרתים של גוגל שמטרתם שימוש חינמי במעבדים שטובים יותר ל</a:t>
            </a:r>
            <a:r>
              <a:rPr lang="en-US" dirty="0" smtClean="0"/>
              <a:t>machine learning</a:t>
            </a:r>
            <a:r>
              <a:rPr lang="he-IL" dirty="0" smtClean="0"/>
              <a:t> .</a:t>
            </a:r>
          </a:p>
          <a:p>
            <a:r>
              <a:rPr lang="he-IL" dirty="0" smtClean="0"/>
              <a:t>שם שירות זה נקרא </a:t>
            </a:r>
            <a:r>
              <a:rPr lang="en-US" dirty="0" smtClean="0"/>
              <a:t>google </a:t>
            </a:r>
            <a:r>
              <a:rPr lang="en-US" dirty="0" err="1" smtClean="0"/>
              <a:t>colab</a:t>
            </a:r>
            <a:r>
              <a:rPr lang="he-IL" dirty="0" smtClean="0"/>
              <a:t> .</a:t>
            </a:r>
          </a:p>
          <a:p>
            <a:r>
              <a:rPr lang="he-IL" dirty="0" smtClean="0"/>
              <a:t>המחשב הביתי שלי חלש ולא מסוגל לבצע חישובים אלו במשך זמן סביר.</a:t>
            </a:r>
            <a:endParaRPr lang="he-IL" dirty="0"/>
          </a:p>
        </p:txBody>
      </p:sp>
      <p:pic>
        <p:nvPicPr>
          <p:cNvPr id="4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0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CPU vs GPU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כאשר רוצים ללמד רשת רצוי לעבוד על מעבד מסוג </a:t>
            </a:r>
            <a:r>
              <a:rPr lang="en-US" dirty="0" smtClean="0"/>
              <a:t>GPU</a:t>
            </a:r>
            <a:r>
              <a:rPr lang="he-IL" dirty="0" smtClean="0"/>
              <a:t>. הנה ההבדלים :</a:t>
            </a:r>
          </a:p>
          <a:p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995609"/>
            <a:ext cx="7910513" cy="3595688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מה באג'נדה?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פרויקט משחקי </a:t>
            </a:r>
            <a:r>
              <a:rPr lang="en-US" dirty="0" smtClean="0"/>
              <a:t>NBA</a:t>
            </a:r>
          </a:p>
          <a:p>
            <a:r>
              <a:rPr lang="he-IL" dirty="0" smtClean="0"/>
              <a:t>אוטומציה </a:t>
            </a:r>
            <a:r>
              <a:rPr lang="he-IL" dirty="0" err="1" smtClean="0"/>
              <a:t>לווצאפ</a:t>
            </a:r>
            <a:r>
              <a:rPr lang="he-IL" dirty="0" smtClean="0"/>
              <a:t> ווב</a:t>
            </a:r>
          </a:p>
          <a:p>
            <a:r>
              <a:rPr lang="he-IL" dirty="0" smtClean="0"/>
              <a:t>זיהוי כיווניות של תמונה והיפוך שלה לכיוון הנכון.</a:t>
            </a:r>
          </a:p>
          <a:p>
            <a:r>
              <a:rPr lang="he-IL" dirty="0" smtClean="0"/>
              <a:t>זיהוי תווים </a:t>
            </a:r>
            <a:r>
              <a:rPr lang="he-IL" dirty="0" err="1" smtClean="0"/>
              <a:t>ספציפים</a:t>
            </a:r>
            <a:r>
              <a:rPr lang="he-IL" dirty="0" smtClean="0"/>
              <a:t> מתוך קובץ </a:t>
            </a:r>
            <a:r>
              <a:rPr lang="he-IL" dirty="0" smtClean="0"/>
              <a:t>שמע</a:t>
            </a:r>
          </a:p>
          <a:p>
            <a:r>
              <a:rPr lang="he-IL" dirty="0" smtClean="0"/>
              <a:t>ניתוח תמונה גנרית של טבעת והלבשה שלה על האצבע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3034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העלאת מידע האימון לענן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בשביל להעביר את התמונות שלי לשרתים של גוגל נעזרתי ב</a:t>
            </a:r>
            <a:r>
              <a:rPr lang="en-US" dirty="0" smtClean="0"/>
              <a:t>google drive</a:t>
            </a:r>
            <a:r>
              <a:rPr lang="he-IL" dirty="0" smtClean="0"/>
              <a:t> .</a:t>
            </a:r>
          </a:p>
          <a:p>
            <a:r>
              <a:rPr lang="he-IL" dirty="0" smtClean="0"/>
              <a:t>שלפתי את המידע ב</a:t>
            </a:r>
            <a:r>
              <a:rPr lang="en-US" dirty="0" err="1" smtClean="0"/>
              <a:t>colab</a:t>
            </a:r>
            <a:r>
              <a:rPr lang="he-IL" dirty="0" smtClean="0"/>
              <a:t> מתוך ה</a:t>
            </a:r>
            <a:r>
              <a:rPr lang="en-US" dirty="0" smtClean="0"/>
              <a:t>drive</a:t>
            </a:r>
            <a:r>
              <a:rPr lang="he-IL" dirty="0" smtClean="0"/>
              <a:t>.</a:t>
            </a:r>
          </a:p>
        </p:txBody>
      </p:sp>
      <p:pic>
        <p:nvPicPr>
          <p:cNvPr id="4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2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העלאת מידע האימון לענן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בשביל להעביר את התמונות שלי לשרתים של גוגל נעזרתי ב</a:t>
            </a:r>
            <a:r>
              <a:rPr lang="en-US" dirty="0" smtClean="0"/>
              <a:t>google drive</a:t>
            </a:r>
            <a:r>
              <a:rPr lang="he-IL" dirty="0" smtClean="0"/>
              <a:t> .</a:t>
            </a:r>
          </a:p>
          <a:p>
            <a:r>
              <a:rPr lang="he-IL" dirty="0" smtClean="0"/>
              <a:t>שלפתי את המידע ב</a:t>
            </a:r>
            <a:r>
              <a:rPr lang="en-US" dirty="0" err="1" smtClean="0"/>
              <a:t>colab</a:t>
            </a:r>
            <a:r>
              <a:rPr lang="he-IL" dirty="0" smtClean="0"/>
              <a:t> מתוך ה</a:t>
            </a:r>
            <a:r>
              <a:rPr lang="en-US" dirty="0" smtClean="0"/>
              <a:t>drive</a:t>
            </a:r>
            <a:r>
              <a:rPr lang="he-IL" dirty="0" smtClean="0"/>
              <a:t>.</a:t>
            </a:r>
          </a:p>
          <a:p>
            <a:r>
              <a:rPr lang="he-IL" dirty="0" err="1" smtClean="0"/>
              <a:t>פסטונים</a:t>
            </a:r>
            <a:r>
              <a:rPr lang="he-IL" dirty="0" smtClean="0"/>
              <a:t> : בהתחלה ניסיתי להעלות את המידע דרך שני מחשבים (בצורה לא דחוסה) </a:t>
            </a:r>
          </a:p>
          <a:p>
            <a:r>
              <a:rPr lang="he-IL" dirty="0" smtClean="0"/>
              <a:t>גיליתי בדרך שיש הגבלת כמות קבצים שאפשר להעביר דרך דיסק און קי </a:t>
            </a:r>
          </a:p>
          <a:p>
            <a:r>
              <a:rPr lang="he-IL" dirty="0" smtClean="0"/>
              <a:t>טיפים : להעלות מידע דרך 2 מחשבים זה דרך טובה אבל לא כדי להעביר את הקבצים (40,000 תמונות) דרך דיסק און קי בצורה לא דחוסה, </a:t>
            </a:r>
            <a:r>
              <a:rPr lang="he-IL" dirty="0" err="1" smtClean="0"/>
              <a:t>כנל</a:t>
            </a:r>
            <a:r>
              <a:rPr lang="he-IL" dirty="0" smtClean="0"/>
              <a:t> גם לגבי להעלות כזאת כמות של תמונות ל</a:t>
            </a:r>
            <a:r>
              <a:rPr lang="en-US" dirty="0" smtClean="0"/>
              <a:t>drive</a:t>
            </a:r>
            <a:r>
              <a:rPr lang="he-IL" dirty="0" smtClean="0"/>
              <a:t> בצורה לא דחוסה (:</a:t>
            </a:r>
            <a:endParaRPr lang="he-IL" dirty="0"/>
          </a:p>
        </p:txBody>
      </p:sp>
      <p:pic>
        <p:nvPicPr>
          <p:cNvPr id="4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26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תהליך </a:t>
            </a:r>
            <a:r>
              <a:rPr lang="he-IL" dirty="0" smtClean="0"/>
              <a:t>האימון - </a:t>
            </a:r>
            <a:r>
              <a:rPr lang="he-IL" dirty="0" err="1" smtClean="0"/>
              <a:t>אוגמנטציה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err="1" smtClean="0"/>
              <a:t>אוגמנטציה</a:t>
            </a:r>
            <a:r>
              <a:rPr lang="he-IL" dirty="0" smtClean="0"/>
              <a:t> ב</a:t>
            </a:r>
            <a:r>
              <a:rPr lang="en-US" dirty="0" smtClean="0"/>
              <a:t>deep learning</a:t>
            </a:r>
            <a:r>
              <a:rPr lang="he-IL" dirty="0" smtClean="0"/>
              <a:t> – שימוש בעיבודים שונים על מידע קיים בכדי לשפר את תהליך האימון (כמו להביא מידע חדש רק קצת פחות טוב)</a:t>
            </a:r>
          </a:p>
          <a:p>
            <a:r>
              <a:rPr lang="he-IL" dirty="0" smtClean="0"/>
              <a:t>מכיוון שקל לייצר את מידע האימון שלי אז לקחתי תמונות רנדומליות ולאחר מכן קטלגתי אותם ל4 סוגים (לא הפוך, הפוך ב90 מעלות, הפוך ב180 מעלות, הפוך ב270 מעלות)</a:t>
            </a:r>
          </a:p>
          <a:p>
            <a:r>
              <a:rPr lang="he-IL" dirty="0" smtClean="0"/>
              <a:t>לכל סוג עשיתי עיבוד פשוט של היפוך תמונה (אופקית) בשביל שיהיה לי יותר מידע.</a:t>
            </a:r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2500"/>
            <a:ext cx="4275909" cy="2125500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השפעת פרמטרים על התוצאות – אימון של רשת פני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258050" y="2336873"/>
            <a:ext cx="3036132" cy="863527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רשת  שאומנה לפני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957943" y="2457450"/>
            <a:ext cx="32902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 smtClean="0"/>
              <a:t>רשת שלא אומנה לפני</a:t>
            </a:r>
            <a:endParaRPr lang="he-IL" sz="2400" dirty="0"/>
          </a:p>
        </p:txBody>
      </p:sp>
      <p:pic>
        <p:nvPicPr>
          <p:cNvPr id="5" name="תמונה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76601"/>
            <a:ext cx="5800725" cy="3581400"/>
          </a:xfrm>
          <a:prstGeom prst="rect">
            <a:avLst/>
          </a:prstGeom>
        </p:spPr>
      </p:pic>
      <p:pic>
        <p:nvPicPr>
          <p:cNvPr id="6" name="תמונה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3409951"/>
            <a:ext cx="5519738" cy="3436408"/>
          </a:xfrm>
          <a:prstGeom prst="rect">
            <a:avLst/>
          </a:prstGeom>
        </p:spPr>
      </p:pic>
      <p:pic>
        <p:nvPicPr>
          <p:cNvPr id="7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1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השפעת פרמטרים על התוצאות – </a:t>
            </a:r>
            <a:r>
              <a:rPr lang="he-IL" dirty="0" smtClean="0"/>
              <a:t>כמות תמונות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657975" y="2336873"/>
            <a:ext cx="3636207" cy="739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 smtClean="0"/>
              <a:t>התאמן על 1000 תמונות</a:t>
            </a:r>
            <a:endParaRPr lang="he-IL" dirty="0"/>
          </a:p>
        </p:txBody>
      </p:sp>
      <p:pic>
        <p:nvPicPr>
          <p:cNvPr id="7" name="תמונה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02020" y="2912745"/>
            <a:ext cx="5274310" cy="3623310"/>
          </a:xfrm>
          <a:prstGeom prst="rect">
            <a:avLst/>
          </a:prstGeom>
        </p:spPr>
      </p:pic>
      <p:sp>
        <p:nvSpPr>
          <p:cNvPr id="8" name="מציין מיקום תוכן 2"/>
          <p:cNvSpPr txBox="1">
            <a:spLocks/>
          </p:cNvSpPr>
          <p:nvPr/>
        </p:nvSpPr>
        <p:spPr>
          <a:xfrm>
            <a:off x="1257300" y="2336873"/>
            <a:ext cx="3636207" cy="73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dirty="0" smtClean="0"/>
              <a:t>התאמן על 8900 תמונות</a:t>
            </a:r>
            <a:endParaRPr lang="he-IL" dirty="0"/>
          </a:p>
        </p:txBody>
      </p:sp>
      <p:pic>
        <p:nvPicPr>
          <p:cNvPr id="9" name="תמונה 8"/>
          <p:cNvPicPr/>
          <p:nvPr/>
        </p:nvPicPr>
        <p:blipFill>
          <a:blip r:embed="rId3"/>
          <a:stretch>
            <a:fillRect/>
          </a:stretch>
        </p:blipFill>
        <p:spPr>
          <a:xfrm>
            <a:off x="501431" y="2889885"/>
            <a:ext cx="5274310" cy="3646170"/>
          </a:xfrm>
          <a:prstGeom prst="rect">
            <a:avLst/>
          </a:prstGeom>
        </p:spPr>
      </p:pic>
      <p:pic>
        <p:nvPicPr>
          <p:cNvPr id="10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9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השפעת פרמטרים על התוצאות – </a:t>
            </a:r>
            <a:r>
              <a:rPr lang="he-IL" dirty="0" smtClean="0"/>
              <a:t>כמות תמונות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657975" y="2336873"/>
            <a:ext cx="3636207" cy="739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 smtClean="0"/>
              <a:t>התאמן על 8900 תמונות</a:t>
            </a:r>
            <a:endParaRPr lang="he-IL" dirty="0"/>
          </a:p>
        </p:txBody>
      </p:sp>
      <p:sp>
        <p:nvSpPr>
          <p:cNvPr id="8" name="מציין מיקום תוכן 2"/>
          <p:cNvSpPr txBox="1">
            <a:spLocks/>
          </p:cNvSpPr>
          <p:nvPr/>
        </p:nvSpPr>
        <p:spPr>
          <a:xfrm>
            <a:off x="1257300" y="2336873"/>
            <a:ext cx="3636207" cy="73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dirty="0" smtClean="0"/>
              <a:t>התאמן על 40000 תמונות</a:t>
            </a:r>
            <a:endParaRPr lang="he-IL" dirty="0"/>
          </a:p>
        </p:txBody>
      </p:sp>
      <p:pic>
        <p:nvPicPr>
          <p:cNvPr id="9" name="תמונה 8"/>
          <p:cNvPicPr/>
          <p:nvPr/>
        </p:nvPicPr>
        <p:blipFill>
          <a:blip r:embed="rId2"/>
          <a:stretch>
            <a:fillRect/>
          </a:stretch>
        </p:blipFill>
        <p:spPr>
          <a:xfrm>
            <a:off x="6254531" y="2956560"/>
            <a:ext cx="5274310" cy="3646170"/>
          </a:xfrm>
          <a:prstGeom prst="rect">
            <a:avLst/>
          </a:prstGeom>
        </p:spPr>
      </p:pic>
      <p:pic>
        <p:nvPicPr>
          <p:cNvPr id="10" name="תמונה 9"/>
          <p:cNvPicPr/>
          <p:nvPr/>
        </p:nvPicPr>
        <p:blipFill rotWithShape="1">
          <a:blip r:embed="rId3"/>
          <a:srcRect t="27721" r="6480"/>
          <a:stretch/>
        </p:blipFill>
        <p:spPr>
          <a:xfrm>
            <a:off x="86576" y="2956560"/>
            <a:ext cx="6009424" cy="3646170"/>
          </a:xfrm>
          <a:prstGeom prst="rect">
            <a:avLst/>
          </a:prstGeom>
        </p:spPr>
      </p:pic>
      <p:pic>
        <p:nvPicPr>
          <p:cNvPr id="7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0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השפעת פרמטרים על התוצאות – </a:t>
            </a:r>
            <a:r>
              <a:rPr lang="he-IL" dirty="0" err="1" smtClean="0"/>
              <a:t>אוגמנטציה</a:t>
            </a:r>
            <a:r>
              <a:rPr lang="he-IL" dirty="0" smtClean="0"/>
              <a:t>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105775" y="2336873"/>
            <a:ext cx="2188407" cy="596827"/>
          </a:xfrm>
        </p:spPr>
        <p:txBody>
          <a:bodyPr/>
          <a:lstStyle/>
          <a:p>
            <a:r>
              <a:rPr lang="he-IL" dirty="0" smtClean="0"/>
              <a:t>עם </a:t>
            </a:r>
            <a:r>
              <a:rPr lang="he-IL" dirty="0" err="1" smtClean="0"/>
              <a:t>אוגמנטציה</a:t>
            </a:r>
            <a:endParaRPr lang="he-IL" dirty="0"/>
          </a:p>
        </p:txBody>
      </p:sp>
      <p:sp>
        <p:nvSpPr>
          <p:cNvPr id="4" name="מציין מיקום תוכן 2"/>
          <p:cNvSpPr txBox="1">
            <a:spLocks/>
          </p:cNvSpPr>
          <p:nvPr/>
        </p:nvSpPr>
        <p:spPr>
          <a:xfrm>
            <a:off x="2181225" y="2422598"/>
            <a:ext cx="2188407" cy="596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 smtClean="0"/>
              <a:t>בלי </a:t>
            </a:r>
            <a:r>
              <a:rPr lang="he-IL" dirty="0" err="1" smtClean="0"/>
              <a:t>אוגמנטציה</a:t>
            </a:r>
            <a:endParaRPr lang="he-IL" dirty="0"/>
          </a:p>
        </p:txBody>
      </p:sp>
      <p:pic>
        <p:nvPicPr>
          <p:cNvPr id="6" name="תמונה 5"/>
          <p:cNvPicPr/>
          <p:nvPr/>
        </p:nvPicPr>
        <p:blipFill>
          <a:blip r:embed="rId2"/>
          <a:stretch>
            <a:fillRect/>
          </a:stretch>
        </p:blipFill>
        <p:spPr>
          <a:xfrm>
            <a:off x="6182995" y="3019425"/>
            <a:ext cx="4780280" cy="3722370"/>
          </a:xfrm>
          <a:prstGeom prst="rect">
            <a:avLst/>
          </a:prstGeom>
        </p:spPr>
      </p:pic>
      <p:pic>
        <p:nvPicPr>
          <p:cNvPr id="7" name="תמונה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90825"/>
            <a:ext cx="4962525" cy="4076700"/>
          </a:xfrm>
          <a:prstGeom prst="rect">
            <a:avLst/>
          </a:prstGeom>
        </p:spPr>
      </p:pic>
      <p:pic>
        <p:nvPicPr>
          <p:cNvPr id="8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4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קבלת החלטות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עבור כל תמונה קיימים 4 תוצאות, תוצאות אלו קובעות כמה הרשת חושבת שצריך להפוך את התמונה בכל כיוון. </a:t>
            </a:r>
          </a:p>
          <a:p>
            <a:r>
              <a:rPr lang="he-IL" dirty="0" smtClean="0"/>
              <a:t>הרשת תהפוך את התמונה לכיוון שאליו היא הכי חושבת שצריך להפוך.</a:t>
            </a:r>
          </a:p>
          <a:p>
            <a:r>
              <a:rPr lang="he-IL" dirty="0" smtClean="0"/>
              <a:t>מכיוון שרוב התמונות לא הפוכות ועדיין קיים אחוז שגיאה לזיהוי של הקוד אז הוספתי לקוד "נטייה" לא להפוך את התמונות אלה אם הוא "בטוח" בתוצאות שלו.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t="70000"/>
          <a:stretch/>
        </p:blipFill>
        <p:spPr>
          <a:xfrm>
            <a:off x="680321" y="5105399"/>
            <a:ext cx="3352800" cy="257175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5657" y="4789714"/>
            <a:ext cx="2508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270     180     90        0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06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טעויות ללא קבלת החלטות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טעויות הבאות</a:t>
            </a:r>
            <a:endParaRPr lang="he-IL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3874"/>
            <a:ext cx="4470098" cy="2524125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098" y="4333875"/>
            <a:ext cx="4493656" cy="2524126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3122"/>
            <a:ext cx="3286125" cy="2190750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5"/>
          <a:srcRect l="11480" t="10428" r="11279" b="5029"/>
          <a:stretch/>
        </p:blipFill>
        <p:spPr>
          <a:xfrm>
            <a:off x="3298523" y="2013019"/>
            <a:ext cx="1929652" cy="2320854"/>
          </a:xfrm>
          <a:prstGeom prst="rect">
            <a:avLst/>
          </a:prstGeom>
        </p:spPr>
      </p:pic>
      <p:pic>
        <p:nvPicPr>
          <p:cNvPr id="11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8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טעויות של הקוד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גם עם ההטיה של התוצאות הקוד עדיין טעה לפעמים.</a:t>
            </a:r>
          </a:p>
          <a:p>
            <a:r>
              <a:rPr lang="he-IL" dirty="0" smtClean="0"/>
              <a:t>דברים שהוא אף פעם לא ראה ולא התאמן עליהם בלבלו אותו</a:t>
            </a:r>
          </a:p>
          <a:p>
            <a:r>
              <a:rPr lang="he-IL" dirty="0"/>
              <a:t>אולי במקרה זה הוא טעה כי השמיים יותר קרוב </a:t>
            </a:r>
            <a:r>
              <a:rPr lang="he-IL" dirty="0" smtClean="0"/>
              <a:t>לצבע</a:t>
            </a:r>
          </a:p>
          <a:p>
            <a:pPr marL="0" indent="0">
              <a:buNone/>
            </a:pPr>
            <a:r>
              <a:rPr lang="he-IL" dirty="0" smtClean="0"/>
              <a:t>ולמטה </a:t>
            </a:r>
            <a:r>
              <a:rPr lang="he-IL" dirty="0"/>
              <a:t>זה כאילו </a:t>
            </a:r>
            <a:r>
              <a:rPr lang="he-IL" dirty="0" smtClean="0"/>
              <a:t>אדמה (סתם השארה).</a:t>
            </a:r>
            <a:endParaRPr lang="he-IL" dirty="0"/>
          </a:p>
          <a:p>
            <a:endParaRPr lang="he-IL" dirty="0" smtClean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3314700"/>
            <a:ext cx="2090549" cy="3452812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2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משחקי </a:t>
            </a:r>
            <a:r>
              <a:rPr lang="en-US" dirty="0" smtClean="0"/>
              <a:t>NBA</a:t>
            </a:r>
            <a:r>
              <a:rPr lang="he-IL" dirty="0" smtClean="0"/>
              <a:t> טובים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מקור הפרויקט : רציתי כל יום לראות תקצירים של משחקים צמודים בלי לדעת מה התוצאה.</a:t>
            </a:r>
          </a:p>
          <a:p>
            <a:r>
              <a:rPr lang="he-IL" dirty="0" smtClean="0"/>
              <a:t>הפרויקט :</a:t>
            </a:r>
            <a:r>
              <a:rPr lang="en-US" dirty="0" smtClean="0"/>
              <a:t> </a:t>
            </a:r>
            <a:r>
              <a:rPr lang="he-IL" dirty="0" smtClean="0"/>
              <a:t>כתבתי קוד ששולח לי כל יום את המשחקים הכי טובים שהיו באותו יום</a:t>
            </a: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179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שימוש בקוד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01143" y="2336873"/>
            <a:ext cx="6593039" cy="3599316"/>
          </a:xfrm>
        </p:spPr>
        <p:txBody>
          <a:bodyPr/>
          <a:lstStyle/>
          <a:p>
            <a:r>
              <a:rPr lang="he-IL" dirty="0" smtClean="0"/>
              <a:t>מכניסים בעזרת כפתור </a:t>
            </a:r>
            <a:r>
              <a:rPr lang="en-US" dirty="0" smtClean="0"/>
              <a:t>browse</a:t>
            </a:r>
            <a:r>
              <a:rPr lang="he-IL" dirty="0" smtClean="0"/>
              <a:t> את המקום שבו נמצאות התמונות שנרצה לסדר ולוחצים </a:t>
            </a:r>
            <a:r>
              <a:rPr lang="en-US" dirty="0" smtClean="0"/>
              <a:t>scan</a:t>
            </a:r>
            <a:r>
              <a:rPr lang="he-IL" dirty="0" smtClean="0"/>
              <a:t>.</a:t>
            </a:r>
          </a:p>
          <a:p>
            <a:r>
              <a:rPr lang="he-IL" dirty="0" smtClean="0"/>
              <a:t>במהלך הריצה תתעדכן במסך הסטטיסטיקות כמה תמונות התהפכו עד כה.</a:t>
            </a:r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591"/>
            <a:ext cx="3638550" cy="2266950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טעויות מגניבות עם </a:t>
            </a:r>
            <a:r>
              <a:rPr lang="en-US" dirty="0" smtClean="0"/>
              <a:t>BIAS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0"/>
            <a:ext cx="3610448" cy="241300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96" y="4445000"/>
            <a:ext cx="3606637" cy="24130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781" y="4445000"/>
            <a:ext cx="3606111" cy="2400300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84" y="1968500"/>
            <a:ext cx="3682549" cy="247650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452" y="1960912"/>
            <a:ext cx="3687959" cy="2484087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684" y="1968500"/>
            <a:ext cx="3711807" cy="2476499"/>
          </a:xfrm>
          <a:prstGeom prst="rect">
            <a:avLst/>
          </a:prstGeom>
        </p:spPr>
      </p:pic>
      <p:pic>
        <p:nvPicPr>
          <p:cNvPr id="10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דברים שעשיתי ולא אכנס עליהם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ולידציה, פרמטרים כגון קצב למידה ו</a:t>
            </a:r>
            <a:r>
              <a:rPr lang="en-US" dirty="0" smtClean="0"/>
              <a:t>regulation</a:t>
            </a:r>
            <a:r>
              <a:rPr lang="he-IL" dirty="0" smtClean="0"/>
              <a:t> , שינוי קצב למידה כך שככל שעובר הזמן יקטן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7313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פרויקט ניתוח מוסיקה והוצאת התווים המנוגנים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הרעיון המקורי: לכתוב קוד שאוכל לנגן ולהעביר את המוסיקה שלי לתווים ללא צורך לרשום אותם</a:t>
            </a:r>
          </a:p>
          <a:p>
            <a:r>
              <a:rPr lang="he-IL" dirty="0" smtClean="0"/>
              <a:t>מה הקוד עושה : לוקח קובץ שמע וכותב את התווים שנוגנו לפי סדר הנגינה.</a:t>
            </a:r>
          </a:p>
        </p:txBody>
      </p:sp>
      <p:sp>
        <p:nvSpPr>
          <p:cNvPr id="7" name="AutoShape 8" descr="iStore - Music - מוזיקה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8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0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רקע – תדרים של תווים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038011" y="2302039"/>
            <a:ext cx="3989177" cy="3599316"/>
          </a:xfrm>
        </p:spPr>
        <p:txBody>
          <a:bodyPr/>
          <a:lstStyle/>
          <a:p>
            <a:r>
              <a:rPr lang="he-IL" dirty="0" smtClean="0"/>
              <a:t>לכל תו יש תדר ספציפי.</a:t>
            </a:r>
          </a:p>
          <a:p>
            <a:r>
              <a:rPr lang="he-IL" dirty="0" smtClean="0"/>
              <a:t>ניתן לראות שתו באוקטבה גבוהה יותר הוא הרמוניה (כפולה של התדר שלו ) של התו הקודם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988" y="1968500"/>
            <a:ext cx="2606195" cy="48895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77" y="1968500"/>
            <a:ext cx="2623916" cy="488950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65654"/>
            <a:ext cx="2629989" cy="4892346"/>
          </a:xfrm>
          <a:prstGeom prst="rect">
            <a:avLst/>
          </a:prstGeom>
        </p:spPr>
      </p:pic>
      <p:pic>
        <p:nvPicPr>
          <p:cNvPr id="7" name="Picture 10" descr="Arcadia Production Musi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האות במרחב התדר וההרמוניות שלו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69301" y="2197722"/>
            <a:ext cx="3702881" cy="2679078"/>
          </a:xfrm>
        </p:spPr>
        <p:txBody>
          <a:bodyPr/>
          <a:lstStyle/>
          <a:p>
            <a:r>
              <a:rPr lang="he-IL" dirty="0" smtClean="0"/>
              <a:t>דוגמא למנגינה ולהרמוניות שלה שנוצרות </a:t>
            </a:r>
            <a:r>
              <a:rPr lang="he-IL" smtClean="0"/>
              <a:t>במרחב התדר.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51600"/>
            <a:ext cx="8369300" cy="4706400"/>
          </a:xfrm>
          <a:prstGeom prst="rect">
            <a:avLst/>
          </a:prstGeom>
        </p:spPr>
      </p:pic>
      <p:pic>
        <p:nvPicPr>
          <p:cNvPr id="5" name="solo guit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6991" y="5187438"/>
            <a:ext cx="609600" cy="609600"/>
          </a:xfrm>
          <a:prstGeom prst="rect">
            <a:avLst/>
          </a:prstGeom>
        </p:spPr>
      </p:pic>
      <p:pic>
        <p:nvPicPr>
          <p:cNvPr id="6" name="Picture 10" descr="Arcadia Production Musi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6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האות במרחב התדר וההרמוניות שלו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מישהו רוצה לנחש איזה שיר ?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6993"/>
            <a:ext cx="7480300" cy="4081007"/>
          </a:xfrm>
          <a:prstGeom prst="rect">
            <a:avLst/>
          </a:prstGeom>
        </p:spPr>
      </p:pic>
      <p:pic>
        <p:nvPicPr>
          <p:cNvPr id="5" name="little jon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8425" y="4619625"/>
            <a:ext cx="609600" cy="609600"/>
          </a:xfrm>
          <a:prstGeom prst="rect">
            <a:avLst/>
          </a:prstGeom>
        </p:spPr>
      </p:pic>
      <p:pic>
        <p:nvPicPr>
          <p:cNvPr id="6" name="Picture 10" descr="Arcadia Production Musi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95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רקע על - </a:t>
            </a:r>
            <a:r>
              <a:rPr lang="en-US" dirty="0" err="1"/>
              <a:t>stft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stft</a:t>
            </a:r>
            <a:r>
              <a:rPr lang="en-US" dirty="0" smtClean="0"/>
              <a:t> </a:t>
            </a:r>
            <a:r>
              <a:rPr lang="en-US" dirty="0"/>
              <a:t>(Short-time Fourier transform</a:t>
            </a:r>
            <a:r>
              <a:rPr lang="en-US" dirty="0" smtClean="0"/>
              <a:t>)</a:t>
            </a:r>
            <a:r>
              <a:rPr lang="he-IL" dirty="0" smtClean="0"/>
              <a:t> – התמרת פורייה (העברת </a:t>
            </a:r>
            <a:r>
              <a:rPr lang="he-IL" dirty="0" err="1" smtClean="0"/>
              <a:t>האמליטודה</a:t>
            </a:r>
            <a:r>
              <a:rPr lang="he-IL" dirty="0" smtClean="0"/>
              <a:t> של האות למרחב התדר).</a:t>
            </a:r>
            <a:endParaRPr lang="he-IL" dirty="0"/>
          </a:p>
          <a:p>
            <a:r>
              <a:rPr lang="he-IL" dirty="0" smtClean="0"/>
              <a:t>התמרה זאת מקבלת את גודל חלון הזמן וגודל חלון התדר. </a:t>
            </a:r>
          </a:p>
          <a:p>
            <a:r>
              <a:rPr lang="he-IL" dirty="0" smtClean="0"/>
              <a:t>חלון התדר מאפשר לבצע דגימות בתדר ברזולוציה יותר טובה (התמונה הימנית)</a:t>
            </a:r>
          </a:p>
          <a:p>
            <a:r>
              <a:rPr lang="he-IL" dirty="0" smtClean="0"/>
              <a:t>חלון הזמן מאפשר – לבצע דגימות ברזולוציה יותר טובה בזמן (</a:t>
            </a:r>
            <a:r>
              <a:rPr lang="he-IL" smtClean="0"/>
              <a:t>התמונה השמאלית)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upload.wikimedia.org/wikipedia/commons/9/97/STFT_-_wind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36076"/>
            <a:ext cx="56483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אופן פעולת הקוד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הקוד עובר על קובץ השמע ומבצע </a:t>
            </a:r>
            <a:r>
              <a:rPr lang="en-US" dirty="0" err="1" smtClean="0"/>
              <a:t>stft</a:t>
            </a:r>
            <a:r>
              <a:rPr lang="en-US" dirty="0" smtClean="0"/>
              <a:t> (</a:t>
            </a:r>
            <a:r>
              <a:rPr lang="en-US" dirty="0"/>
              <a:t>Short-time Fourier </a:t>
            </a:r>
            <a:r>
              <a:rPr lang="en-US" dirty="0" smtClean="0"/>
              <a:t>transform)</a:t>
            </a:r>
            <a:r>
              <a:rPr lang="he-IL" dirty="0" smtClean="0"/>
              <a:t>.</a:t>
            </a:r>
          </a:p>
          <a:p>
            <a:r>
              <a:rPr lang="he-IL" dirty="0" smtClean="0"/>
              <a:t>הקוד מקבל את סכום העוצמות של התדרים לפי גודל החלון לאורך זמן.</a:t>
            </a:r>
          </a:p>
          <a:p>
            <a:r>
              <a:rPr lang="he-IL" dirty="0" smtClean="0"/>
              <a:t>גודל החלון של התדר קובע מה יהיה התווך שבו יחושבו סכום התדרים.</a:t>
            </a:r>
          </a:p>
          <a:p>
            <a:r>
              <a:rPr lang="he-IL" dirty="0" smtClean="0"/>
              <a:t>לדוגמא : עבור גודל חלון של </a:t>
            </a:r>
            <a:r>
              <a:rPr lang="en-US" dirty="0" smtClean="0"/>
              <a:t>1hz</a:t>
            </a:r>
            <a:r>
              <a:rPr lang="he-IL" dirty="0" smtClean="0"/>
              <a:t> ניתן יהיה לקבל את כל התדרים ברזולוציה של </a:t>
            </a:r>
            <a:r>
              <a:rPr lang="en-US" dirty="0" smtClean="0"/>
              <a:t>1hz</a:t>
            </a:r>
            <a:r>
              <a:rPr lang="he-IL" dirty="0" smtClean="0"/>
              <a:t> . כשאבקש את עוצמת </a:t>
            </a:r>
          </a:p>
          <a:p>
            <a:r>
              <a:rPr lang="he-IL" dirty="0" smtClean="0"/>
              <a:t>גודל חלון קטן מאפשר לדגום יותר תדרים וכך לתפוס תדר של כל תו.</a:t>
            </a:r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upload.wikimedia.org/wikipedia/commons/9/97/STFT_-_wind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36076"/>
            <a:ext cx="56483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87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אתגרים בניתוח תווים של מנגינה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עלולים לפרש לא נכון את ההרמוניה של תו בתור תו נוסף.</a:t>
            </a:r>
          </a:p>
          <a:p>
            <a:r>
              <a:rPr lang="he-IL" dirty="0" smtClean="0"/>
              <a:t>פירוש 2 תווים זהים שמתנגנים אחד לאחר השני בתור 2 תווים.</a:t>
            </a:r>
          </a:p>
          <a:p>
            <a:r>
              <a:rPr lang="he-IL" dirty="0" smtClean="0"/>
              <a:t>חסינות לרעש </a:t>
            </a:r>
          </a:p>
          <a:p>
            <a:r>
              <a:rPr lang="he-IL" dirty="0" smtClean="0"/>
              <a:t>עוצמה משתנה במהלך השיר ומשפיע על סף החלטה של קבלת החלטה של תווים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משחקי </a:t>
            </a:r>
            <a:r>
              <a:rPr lang="en-US" dirty="0" smtClean="0"/>
              <a:t>NBA</a:t>
            </a:r>
            <a:r>
              <a:rPr lang="he-IL" dirty="0" smtClean="0"/>
              <a:t> טובים – איך זה עובד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532914" y="2119159"/>
            <a:ext cx="4563942" cy="2783767"/>
          </a:xfrm>
        </p:spPr>
        <p:txBody>
          <a:bodyPr>
            <a:normAutofit fontScale="92500"/>
          </a:bodyPr>
          <a:lstStyle/>
          <a:p>
            <a:r>
              <a:rPr lang="he-IL" dirty="0" smtClean="0"/>
              <a:t>קיים אתר שלוקח משחקים ומדרג אותם לפי מאפיינים שונים.</a:t>
            </a:r>
          </a:p>
          <a:p>
            <a:r>
              <a:rPr lang="he-IL" dirty="0" smtClean="0"/>
              <a:t>אני לוקח את הדף אינטרנט הזה ומפרסר אותו כך שאני שולח מייל המעדכן על המשחקים.</a:t>
            </a:r>
          </a:p>
          <a:p>
            <a:r>
              <a:rPr lang="he-IL" dirty="0" smtClean="0"/>
              <a:t>הקוד בודק באיזה משחק פרמטר ה</a:t>
            </a:r>
            <a:r>
              <a:rPr lang="en-US" dirty="0" smtClean="0"/>
              <a:t>Excitement</a:t>
            </a:r>
            <a:r>
              <a:rPr lang="he-IL" dirty="0" smtClean="0"/>
              <a:t> היה גבוהה מערך מסוים ושולח במייל את משחקים אלו.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35383"/>
            <a:ext cx="7680213" cy="352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פתרון האתגרים – פירוש לא נכון של הרמוניה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במידה ויש שני תווים זהים בסולמות שונים נבדוק האם העוצמה של התו החלש יותר מתאימה לעוצמה של הרמוניה או חזקה ממנה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פתרון האתגרים – זיהוי 2 תווים זהים עוקבים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בדיקה האם התו שמנוגן כעת עדיין במגמת עלייה או שהוא במגמת ירידה.</a:t>
            </a:r>
          </a:p>
          <a:p>
            <a:r>
              <a:rPr lang="he-IL" dirty="0" smtClean="0"/>
              <a:t>במידה והתו עובר ממגמת ירידה לעלייה ניתן לדעת שנוגן שוב.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פתרון האתגרים – שינוי עוצמת התווים לאורך השיר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קבעתי סף שמשתנה לאורך כל כמות דגימות מסוימת.</a:t>
            </a:r>
          </a:p>
          <a:p>
            <a:r>
              <a:rPr lang="he-IL" dirty="0" smtClean="0"/>
              <a:t>עבור כל שנייה נקבע סף אחר על סמך עוצמת הצלילים שנשמע באותה שנייה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6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פתרון האתגרים – חסינות לרעש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מבחינת זיהוי של תו נוסף ומעבר ממצב ירידה לעלייה הוספתי סף שחייב לעבור כדי להכריע מעבר ממצב עלייה לירידה ולהפך. </a:t>
            </a:r>
          </a:p>
          <a:p>
            <a:r>
              <a:rPr lang="he-IL" dirty="0" smtClean="0"/>
              <a:t>לדוגמא </a:t>
            </a:r>
            <a:r>
              <a:rPr lang="en-US" dirty="0" smtClean="0"/>
              <a:t>current&gt;</a:t>
            </a:r>
            <a:r>
              <a:rPr lang="en-US" dirty="0" err="1" smtClean="0"/>
              <a:t>previes+bias</a:t>
            </a:r>
            <a:r>
              <a:rPr lang="he-IL" dirty="0" smtClean="0"/>
              <a:t> תנאי מעבר למצב עלייה.</a:t>
            </a:r>
          </a:p>
          <a:p>
            <a:r>
              <a:rPr lang="he-IL" dirty="0" smtClean="0"/>
              <a:t>חסינות לרעש הופיע גם מבחינת זיהוי צליל.</a:t>
            </a:r>
          </a:p>
          <a:p>
            <a:r>
              <a:rPr lang="he-IL" dirty="0" smtClean="0"/>
              <a:t>צליל חייב להיות מזוהה במשך 5 פעמים כדי להיכנס.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התוצר של הקוד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הקוד בסופו של דבר מוציא את התוצר הבא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56" t="483" r="67300" b="-483"/>
          <a:stretch/>
        </p:blipFill>
        <p:spPr>
          <a:xfrm>
            <a:off x="0" y="4864231"/>
            <a:ext cx="11881619" cy="1993769"/>
          </a:xfrm>
          <a:prstGeom prst="rect">
            <a:avLst/>
          </a:prstGeom>
        </p:spPr>
      </p:pic>
      <p:pic>
        <p:nvPicPr>
          <p:cNvPr id="5" name="Picture 10" descr="Arcadia Production Mus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err="1" smtClean="0"/>
              <a:t>פסטונים</a:t>
            </a:r>
            <a:r>
              <a:rPr lang="he-IL" dirty="0" smtClean="0"/>
              <a:t> שנובעים מגודל חלון גדול מידי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כאשר יש גודל חלון גדול מידי עלולים לזהות הרמוניות שנמצאות מעל לסף החלטה כאשר התו שמייצר את ההרמוניות נשמע לנו כמו תו אחר.</a:t>
            </a:r>
          </a:p>
          <a:p>
            <a:r>
              <a:rPr lang="he-IL" dirty="0" smtClean="0"/>
              <a:t>לדוגמא כאשר התו </a:t>
            </a:r>
            <a:r>
              <a:rPr lang="en-US" dirty="0" smtClean="0"/>
              <a:t>F4</a:t>
            </a:r>
            <a:r>
              <a:rPr lang="he-IL" dirty="0" smtClean="0"/>
              <a:t> שהתדר שלו הוא </a:t>
            </a:r>
            <a:r>
              <a:rPr lang="en-US" dirty="0" smtClean="0"/>
              <a:t>349.23Hz</a:t>
            </a:r>
            <a:r>
              <a:rPr lang="he-IL" dirty="0" smtClean="0"/>
              <a:t> מתנגן הקוד שומע גם את התו </a:t>
            </a:r>
            <a:r>
              <a:rPr lang="en-US" dirty="0" smtClean="0"/>
              <a:t>C6</a:t>
            </a:r>
            <a:r>
              <a:rPr lang="he-IL" dirty="0" smtClean="0"/>
              <a:t> שתדרו </a:t>
            </a:r>
            <a:r>
              <a:rPr lang="en-US" dirty="0" smtClean="0"/>
              <a:t>1046.50Hz</a:t>
            </a:r>
            <a:r>
              <a:rPr lang="he-IL" dirty="0" smtClean="0"/>
              <a:t>. מכיוון ש </a:t>
            </a:r>
            <a:r>
              <a:rPr lang="en-US" dirty="0" smtClean="0"/>
              <a:t>349.23 *3 = 1047.69 ~= 1046.50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56" t="483" r="67300" b="-483"/>
          <a:stretch/>
        </p:blipFill>
        <p:spPr>
          <a:xfrm>
            <a:off x="0" y="4864231"/>
            <a:ext cx="11881619" cy="1993769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1872343" y="5381897"/>
            <a:ext cx="470263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Picture 10" descr="Arcadia Production Mus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3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הלבשת טבעת על אצבע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מקור הפרויקט : </a:t>
            </a:r>
            <a:r>
              <a:rPr lang="he-IL" dirty="0" smtClean="0"/>
              <a:t>עבדתי עבור חברה בפרי לאנס שביקשה </a:t>
            </a:r>
            <a:r>
              <a:rPr lang="en-US" dirty="0" smtClean="0"/>
              <a:t>POC</a:t>
            </a:r>
            <a:r>
              <a:rPr lang="he-IL" dirty="0" smtClean="0"/>
              <a:t> להלבשת טבעות על אצבעות</a:t>
            </a:r>
            <a:endParaRPr lang="he-IL" dirty="0" smtClean="0"/>
          </a:p>
          <a:p>
            <a:r>
              <a:rPr lang="he-IL" dirty="0" smtClean="0"/>
              <a:t>תיאור : קוד </a:t>
            </a:r>
            <a:r>
              <a:rPr lang="he-IL" dirty="0" smtClean="0"/>
              <a:t>היודע לעבד תמונות שונות של טבעות כך שהוא יוכל להלביש אותן על יד של בן אדם</a:t>
            </a:r>
            <a:endParaRPr lang="he-IL" dirty="0" smtClean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95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1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הלבשת טבעת על אצבע – בעיות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תמונה </a:t>
            </a:r>
            <a:r>
              <a:rPr lang="he-IL" dirty="0" smtClean="0"/>
              <a:t>של טבעת עלולה להגיע בכמה זוויות ולא ניתן להניח שהיא בזווית מסוימת.</a:t>
            </a:r>
          </a:p>
          <a:p>
            <a:endParaRPr lang="he-IL" dirty="0" smtClean="0"/>
          </a:p>
          <a:p>
            <a:r>
              <a:rPr lang="he-IL" dirty="0" smtClean="0"/>
              <a:t>ללא הבנה של הזווית בה הטבעת נמצאת לא ניתן להניח אותה בצורה נכונה על האצבע.</a:t>
            </a:r>
          </a:p>
          <a:p>
            <a:r>
              <a:rPr lang="he-IL" dirty="0" smtClean="0"/>
              <a:t>פתרון !</a:t>
            </a:r>
            <a:r>
              <a:rPr lang="en-US" dirty="0" smtClean="0"/>
              <a:t> </a:t>
            </a:r>
            <a:r>
              <a:rPr lang="he-IL" dirty="0" smtClean="0"/>
              <a:t> הבאת תמונת הטבעת למצב התחלתי שיהיה זהה עבור כל התמונות של כל הטבעות.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95"/>
            <a:ext cx="1524003" cy="1524003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5862" y="2693325"/>
            <a:ext cx="864468" cy="864468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65914">
            <a:off x="1916570" y="2693325"/>
            <a:ext cx="864468" cy="864468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54587">
            <a:off x="2716745" y="2693326"/>
            <a:ext cx="864468" cy="864468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2325">
            <a:off x="3585053" y="2707432"/>
            <a:ext cx="864468" cy="8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הלבשת טבעת על אצבע – פתרון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פתרון זה מתבצע על ידי יישור של הטבעת כך שהאורך של המרובע המקיף אותה הוא המינימלי</a:t>
            </a:r>
          </a:p>
          <a:p>
            <a:r>
              <a:rPr lang="he-IL" dirty="0" smtClean="0"/>
              <a:t>בכל פעם מתבצעת הזזה במעלה ומדידה של ה</a:t>
            </a:r>
            <a:r>
              <a:rPr lang="en-US" dirty="0" smtClean="0"/>
              <a:t>X</a:t>
            </a:r>
            <a:r>
              <a:rPr lang="he-IL" dirty="0" smtClean="0"/>
              <a:t> (ה</a:t>
            </a:r>
            <a:r>
              <a:rPr lang="en-US" dirty="0" smtClean="0"/>
              <a:t>x</a:t>
            </a:r>
            <a:r>
              <a:rPr lang="he-IL" dirty="0" smtClean="0"/>
              <a:t> בתמונות לצורך המחשה בלבד) (הצבע הכחול נובע מחלק מהעיבוד המקדים)</a:t>
            </a:r>
            <a:endParaRPr lang="he-IL" dirty="0" smtClean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95"/>
            <a:ext cx="1524003" cy="1524003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4443"/>
            <a:ext cx="2463843" cy="2434453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369" y="4004443"/>
            <a:ext cx="2078291" cy="2505742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146" y="4004442"/>
            <a:ext cx="2138762" cy="2573123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978" y="3966354"/>
            <a:ext cx="2310028" cy="264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הלבשת טבעת על אצבע – בעיות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לא תמיד התמונות מגיעות באותה רזולוציה, לפעמים תמונות מסוימות מגיעות כאשר הטבעת היא חלק קטן יותר מהתמונה ולפעמים גדו</a:t>
            </a:r>
            <a:r>
              <a:rPr lang="he-IL" dirty="0" smtClean="0"/>
              <a:t>ל יותר.</a:t>
            </a:r>
          </a:p>
          <a:p>
            <a:r>
              <a:rPr lang="he-IL" dirty="0" smtClean="0"/>
              <a:t>בכדי לפתור בעיה זו ביצעתי חיתוך של התמונה כך שהיא תכיל רק את הטבעת (בלי </a:t>
            </a:r>
            <a:r>
              <a:rPr lang="he-IL" dirty="0" err="1" smtClean="0"/>
              <a:t>איזורים</a:t>
            </a:r>
            <a:r>
              <a:rPr lang="he-IL" dirty="0" smtClean="0"/>
              <a:t> ריקים)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95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משחקי </a:t>
            </a:r>
            <a:r>
              <a:rPr lang="en-US" dirty="0" smtClean="0"/>
              <a:t>NBA</a:t>
            </a:r>
            <a:r>
              <a:rPr lang="he-IL" dirty="0" smtClean="0"/>
              <a:t> טובים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כך נראים המיילים שאני מקבל</a:t>
            </a:r>
          </a:p>
          <a:p>
            <a:r>
              <a:rPr lang="he-IL" dirty="0" smtClean="0"/>
              <a:t>מי שרוצה שישלח לו גם מוזמן לבקש (:</a:t>
            </a:r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3901"/>
            <a:ext cx="11410584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הלבשת טבעת על אצבע – סיכום העיבוד המקדים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354286" y="2336873"/>
            <a:ext cx="5939896" cy="3599316"/>
          </a:xfrm>
        </p:spPr>
        <p:txBody>
          <a:bodyPr/>
          <a:lstStyle/>
          <a:p>
            <a:r>
              <a:rPr lang="he-IL" dirty="0" smtClean="0"/>
              <a:t>שינוי פורמט התמונה הוא לצורך </a:t>
            </a:r>
            <a:r>
              <a:rPr lang="he-IL" dirty="0" err="1" smtClean="0"/>
              <a:t>ההצגת</a:t>
            </a:r>
            <a:r>
              <a:rPr lang="he-IL" dirty="0" smtClean="0"/>
              <a:t> התמונה על גבי הסרטון/ או התמונות בלייב.</a:t>
            </a:r>
          </a:p>
          <a:p>
            <a:r>
              <a:rPr lang="he-IL" dirty="0" smtClean="0"/>
              <a:t>חתיכת התמונה לחצי מתבצעת מכיוון שבתמונת הדו </a:t>
            </a:r>
            <a:r>
              <a:rPr lang="he-IL" dirty="0" err="1" smtClean="0"/>
              <a:t>מימד</a:t>
            </a:r>
            <a:r>
              <a:rPr lang="he-IL" dirty="0" smtClean="0"/>
              <a:t> אני מקבל </a:t>
            </a:r>
            <a:r>
              <a:rPr lang="he-IL" dirty="0"/>
              <a:t>כ</a:t>
            </a:r>
            <a:r>
              <a:rPr lang="he-IL" dirty="0" smtClean="0"/>
              <a:t>קלט גם את החלק האחורי של הטבעת שאינו רלוונטי.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95"/>
            <a:ext cx="1524003" cy="1524003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853440" y="2277231"/>
            <a:ext cx="3500846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יישור התמונה</a:t>
            </a:r>
            <a:endParaRPr lang="he-IL" dirty="0"/>
          </a:p>
        </p:txBody>
      </p:sp>
      <p:sp>
        <p:nvSpPr>
          <p:cNvPr id="6" name="מלבן 5"/>
          <p:cNvSpPr/>
          <p:nvPr/>
        </p:nvSpPr>
        <p:spPr>
          <a:xfrm>
            <a:off x="853440" y="3330805"/>
            <a:ext cx="3500846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חתיכת התמונה רק לטבעת</a:t>
            </a:r>
            <a:endParaRPr lang="he-IL" dirty="0"/>
          </a:p>
        </p:txBody>
      </p:sp>
      <p:cxnSp>
        <p:nvCxnSpPr>
          <p:cNvPr id="8" name="מחבר חץ ישר 7"/>
          <p:cNvCxnSpPr>
            <a:stCxn id="5" idx="2"/>
            <a:endCxn id="6" idx="0"/>
          </p:cNvCxnSpPr>
          <p:nvPr/>
        </p:nvCxnSpPr>
        <p:spPr>
          <a:xfrm>
            <a:off x="2603863" y="3095837"/>
            <a:ext cx="0" cy="234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מלבן 8"/>
          <p:cNvSpPr/>
          <p:nvPr/>
        </p:nvSpPr>
        <p:spPr>
          <a:xfrm>
            <a:off x="853440" y="4384379"/>
            <a:ext cx="3500846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שינוי פורמט </a:t>
            </a:r>
            <a:r>
              <a:rPr lang="en-US" dirty="0" err="1" smtClean="0"/>
              <a:t>rgb</a:t>
            </a:r>
            <a:r>
              <a:rPr lang="en-US" dirty="0" smtClean="0"/>
              <a:t>-&gt;</a:t>
            </a:r>
            <a:r>
              <a:rPr lang="en-US" dirty="0" err="1" smtClean="0"/>
              <a:t>bgr</a:t>
            </a:r>
            <a:endParaRPr lang="he-IL" dirty="0"/>
          </a:p>
        </p:txBody>
      </p:sp>
      <p:cxnSp>
        <p:nvCxnSpPr>
          <p:cNvPr id="11" name="מחבר חץ ישר 10"/>
          <p:cNvCxnSpPr>
            <a:stCxn id="6" idx="2"/>
            <a:endCxn id="9" idx="0"/>
          </p:cNvCxnSpPr>
          <p:nvPr/>
        </p:nvCxnSpPr>
        <p:spPr>
          <a:xfrm>
            <a:off x="2603863" y="4149411"/>
            <a:ext cx="0" cy="234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מלבן 11"/>
          <p:cNvSpPr/>
          <p:nvPr/>
        </p:nvSpPr>
        <p:spPr>
          <a:xfrm>
            <a:off x="853440" y="5586528"/>
            <a:ext cx="3500846" cy="81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לחתוך את התמונה לחצי</a:t>
            </a:r>
            <a:endParaRPr lang="he-IL" dirty="0"/>
          </a:p>
        </p:txBody>
      </p:sp>
      <p:cxnSp>
        <p:nvCxnSpPr>
          <p:cNvPr id="14" name="מחבר חץ ישר 13"/>
          <p:cNvCxnSpPr>
            <a:stCxn id="9" idx="2"/>
            <a:endCxn id="12" idx="0"/>
          </p:cNvCxnSpPr>
          <p:nvPr/>
        </p:nvCxnSpPr>
        <p:spPr>
          <a:xfrm>
            <a:off x="2603863" y="5202985"/>
            <a:ext cx="0" cy="383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13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הלבשת טבעת על אצבע – אתגרים בהצגת הטבעת על היד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זיהוי האצבע והלבשה של הטבעת עליה</a:t>
            </a:r>
          </a:p>
          <a:p>
            <a:r>
              <a:rPr lang="he-IL" dirty="0" smtClean="0"/>
              <a:t>קביעת הגודל של הטבעת, היד בתמונה עשויה להתקרב/להתרחק וכתוצאה מכך גודל הטבעת יצטרך להשתנות</a:t>
            </a:r>
          </a:p>
          <a:p>
            <a:r>
              <a:rPr lang="he-IL" dirty="0" smtClean="0"/>
              <a:t>קביעת הזווית של הטבעת, היד לא תמיד תהיה באותה פוזיציה וכתוצאה מכך צריך להתאים את הזווית של הטבעת.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95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הלבשת טבעת על אצבע – זיהוי האצבעות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קיימת רשת שיודעת עבור תמונה לתת את </a:t>
            </a:r>
            <a:r>
              <a:rPr lang="he-IL" dirty="0" err="1" smtClean="0"/>
              <a:t>קורדינאטות</a:t>
            </a:r>
            <a:r>
              <a:rPr lang="he-IL" dirty="0" smtClean="0"/>
              <a:t> ה</a:t>
            </a:r>
            <a:r>
              <a:rPr lang="en-US" dirty="0" err="1" smtClean="0"/>
              <a:t>x,y</a:t>
            </a:r>
            <a:r>
              <a:rPr lang="he-IL" dirty="0" smtClean="0"/>
              <a:t> עבור כל נקודה ביד (0-20)</a:t>
            </a:r>
          </a:p>
          <a:p>
            <a:r>
              <a:rPr lang="he-IL" dirty="0" smtClean="0"/>
              <a:t>בעזרת </a:t>
            </a:r>
            <a:r>
              <a:rPr lang="he-IL" dirty="0" err="1" smtClean="0"/>
              <a:t>קורדינאטות</a:t>
            </a:r>
            <a:r>
              <a:rPr lang="he-IL" dirty="0" smtClean="0"/>
              <a:t> אלו ניתן להבין איפה נמצאת האצבע הרצויה בכל רגע נתון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95"/>
            <a:ext cx="1524003" cy="1524003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4" t="33145" r="18428" b="17445"/>
          <a:stretch/>
        </p:blipFill>
        <p:spPr>
          <a:xfrm>
            <a:off x="0" y="4025934"/>
            <a:ext cx="6968971" cy="28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4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הלבשת טבעת על אצבע – קביעת גודל הטבעת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בשביל לקבל אינדיקציה של המרחק בין המלצה לבין היד חישבתי את המרחק בין שני נקודות על היד.</a:t>
            </a:r>
          </a:p>
          <a:p>
            <a:r>
              <a:rPr lang="he-IL" dirty="0" smtClean="0"/>
              <a:t>הכפלתי את גודל זה בגודל של הטבעת בכל פריים וכך הגודל מתעדכן בהתאם לגודל של היד בתמונה בכל רגע נתון. 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95"/>
            <a:ext cx="1524003" cy="1524003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4" t="33145" r="18428" b="17445"/>
          <a:stretch/>
        </p:blipFill>
        <p:spPr>
          <a:xfrm>
            <a:off x="0" y="4025934"/>
            <a:ext cx="6968971" cy="28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6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הלבשת טבעת על אצבע – קביעת זווית הטבעת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קביעת הזווית נקבעת על פי 2 נקודות על האצבע הנבחרת.</a:t>
            </a:r>
          </a:p>
          <a:p>
            <a:r>
              <a:rPr lang="he-IL" dirty="0" smtClean="0"/>
              <a:t>מתוך 2 הנקודות ניתן להוציא את הזווית של הישר שלהן ביחס לתמונה וכך לקבוע את מיקומה </a:t>
            </a:r>
            <a:r>
              <a:rPr lang="he-IL" smtClean="0"/>
              <a:t>של הטבעת</a:t>
            </a:r>
            <a:endParaRPr lang="he-IL" dirty="0" smtClean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95"/>
            <a:ext cx="1524003" cy="1524003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4" t="33145" r="18428" b="17445"/>
          <a:stretch/>
        </p:blipFill>
        <p:spPr>
          <a:xfrm>
            <a:off x="0" y="4025934"/>
            <a:ext cx="6968971" cy="283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8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הסוף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31771" y="3312233"/>
            <a:ext cx="4328811" cy="1764864"/>
          </a:xfrm>
        </p:spPr>
        <p:txBody>
          <a:bodyPr/>
          <a:lstStyle/>
          <a:p>
            <a:pPr marL="0" indent="0">
              <a:buNone/>
            </a:pPr>
            <a:r>
              <a:rPr lang="he-IL" sz="8800" dirty="0" smtClean="0"/>
              <a:t>שאלות?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013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אוטומציה לשליחת הודעות </a:t>
            </a:r>
            <a:r>
              <a:rPr lang="he-IL" dirty="0" err="1" smtClean="0"/>
              <a:t>לווצאפ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מקור הפרויקט : רציתי יכולת לשלוח הודעה בשעה </a:t>
            </a:r>
            <a:r>
              <a:rPr lang="he-IL" dirty="0" err="1" smtClean="0"/>
              <a:t>מסויימת</a:t>
            </a:r>
            <a:r>
              <a:rPr lang="he-IL" dirty="0" smtClean="0"/>
              <a:t> שבה אני לא יכול לשלוח הודעות.</a:t>
            </a:r>
          </a:p>
          <a:p>
            <a:r>
              <a:rPr lang="he-IL" dirty="0" smtClean="0"/>
              <a:t>תיאור : קוד המאפשר לשלוח הודעות מתוזמנות מראש </a:t>
            </a:r>
            <a:r>
              <a:rPr lang="he-IL" dirty="0" err="1" smtClean="0"/>
              <a:t>לווצאפ</a:t>
            </a:r>
            <a:r>
              <a:rPr lang="he-IL" dirty="0" smtClean="0"/>
              <a:t>.</a:t>
            </a:r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4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קצת רקע על </a:t>
            </a:r>
            <a:r>
              <a:rPr lang="en-US" dirty="0" smtClean="0"/>
              <a:t>html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HTML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 </a:t>
            </a:r>
            <a:r>
              <a:rPr lang="en-US" b="1" dirty="0"/>
              <a:t>Hyper Text Markup </a:t>
            </a:r>
            <a:r>
              <a:rPr lang="en-US" b="1" dirty="0" smtClean="0"/>
              <a:t>Language)</a:t>
            </a:r>
            <a:r>
              <a:rPr lang="he-IL" b="1" dirty="0" smtClean="0"/>
              <a:t> - </a:t>
            </a:r>
            <a:r>
              <a:rPr lang="he-IL" dirty="0"/>
              <a:t>שפת תגיות לתצוגה ועיצוב דפי אינטרנט ותוכן לתצוגה בדפדפן</a:t>
            </a:r>
            <a:r>
              <a:rPr lang="he-IL" dirty="0" smtClean="0"/>
              <a:t>.</a:t>
            </a:r>
          </a:p>
          <a:p>
            <a:r>
              <a:rPr lang="he-IL" dirty="0" smtClean="0"/>
              <a:t>מבנה דף : לכל איבר בדף יש תווית שפותחת אותו, ותווית</a:t>
            </a:r>
          </a:p>
          <a:p>
            <a:pPr marL="0" indent="0">
              <a:buNone/>
            </a:pPr>
            <a:r>
              <a:rPr lang="he-IL" dirty="0" smtClean="0"/>
              <a:t>שסוגרת אותו, לחלקים אלה בדף מאפיינים כגון :</a:t>
            </a:r>
          </a:p>
          <a:p>
            <a:pPr marL="0" indent="0">
              <a:buNone/>
            </a:pPr>
            <a:r>
              <a:rPr lang="en-US" dirty="0" smtClean="0"/>
              <a:t>Class</a:t>
            </a:r>
            <a:r>
              <a:rPr lang="he-IL" dirty="0" smtClean="0"/>
              <a:t> – כותרת של המאפיין (השם שלו).</a:t>
            </a:r>
          </a:p>
          <a:p>
            <a:pPr marL="0" indent="0">
              <a:buNone/>
            </a:pPr>
            <a:r>
              <a:rPr lang="en-US" dirty="0" smtClean="0"/>
              <a:t>Id</a:t>
            </a:r>
            <a:r>
              <a:rPr lang="he-IL" dirty="0" smtClean="0"/>
              <a:t> – שם ייחודי לאלמנט.</a:t>
            </a:r>
          </a:p>
          <a:p>
            <a:pPr marL="0" indent="0">
              <a:buNone/>
            </a:pPr>
            <a:r>
              <a:rPr lang="en-US" dirty="0" err="1" smtClean="0"/>
              <a:t>Herf</a:t>
            </a:r>
            <a:r>
              <a:rPr lang="he-IL" dirty="0" smtClean="0"/>
              <a:t> – קישור לדף אינטרנט אחר.</a:t>
            </a:r>
          </a:p>
          <a:p>
            <a:pPr marL="0" indent="0">
              <a:buNone/>
            </a:pPr>
            <a:r>
              <a:rPr lang="he-IL" dirty="0" smtClean="0"/>
              <a:t>ועוד</a:t>
            </a:r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" y="3352799"/>
            <a:ext cx="2535890" cy="3171825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8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איך זה עובד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קיימת ספרייה ב</a:t>
            </a:r>
            <a:r>
              <a:rPr lang="en-US" dirty="0" smtClean="0"/>
              <a:t>python</a:t>
            </a:r>
            <a:r>
              <a:rPr lang="he-IL" dirty="0" smtClean="0"/>
              <a:t> הנקראת </a:t>
            </a:r>
            <a:r>
              <a:rPr lang="en-US" dirty="0" err="1" smtClean="0"/>
              <a:t>selinium</a:t>
            </a:r>
            <a:r>
              <a:rPr lang="he-IL" dirty="0" smtClean="0"/>
              <a:t> והיא מאפשרת להתממשק לאתרי אינטרנט באמצעות קוד (לחיצה  על כפתורים).</a:t>
            </a:r>
          </a:p>
          <a:p>
            <a:r>
              <a:rPr lang="he-IL" dirty="0" smtClean="0"/>
              <a:t>אני מחפש את המאפיינים של הכפתור שאני רוצה ללחוץ עליו ואז אני שולח פקודות לחיצה (זהה גם לכתיבה של תוכן )</a:t>
            </a:r>
          </a:p>
          <a:p>
            <a:r>
              <a:rPr lang="he-IL" dirty="0" smtClean="0"/>
              <a:t>אז עקבתי אחר הפעולות שצריך לעשות </a:t>
            </a:r>
            <a:r>
              <a:rPr lang="he-IL" dirty="0" err="1" smtClean="0"/>
              <a:t>בווצאפ</a:t>
            </a:r>
            <a:r>
              <a:rPr lang="he-IL" dirty="0" smtClean="0"/>
              <a:t> </a:t>
            </a:r>
            <a:r>
              <a:rPr lang="en-US" dirty="0" smtClean="0"/>
              <a:t>WEB</a:t>
            </a:r>
            <a:r>
              <a:rPr lang="he-IL" dirty="0" smtClean="0"/>
              <a:t> ועשיתי אוטומציה לפעולת שליחת הודעה (כוללת מציאת איש קשר כתיבת ההודעה ושליחה שלה)</a:t>
            </a:r>
            <a:endParaRPr lang="he-IL" dirty="0"/>
          </a:p>
          <a:p>
            <a:r>
              <a:rPr lang="he-IL" dirty="0" smtClean="0"/>
              <a:t>דוגמא לאובייקט </a:t>
            </a:r>
            <a:r>
              <a:rPr lang="en-US" dirty="0" smtClean="0"/>
              <a:t>html</a:t>
            </a:r>
            <a:r>
              <a:rPr lang="he-IL" dirty="0" smtClean="0"/>
              <a:t> :</a:t>
            </a:r>
          </a:p>
          <a:p>
            <a:endParaRPr lang="he-IL" dirty="0" smtClean="0"/>
          </a:p>
          <a:p>
            <a:endParaRPr lang="he-IL" dirty="0" smtClean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/>
          <a:srcRect b="14537"/>
          <a:stretch/>
        </p:blipFill>
        <p:spPr>
          <a:xfrm>
            <a:off x="0" y="5401220"/>
            <a:ext cx="7301905" cy="5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אוטומציה </a:t>
            </a:r>
            <a:r>
              <a:rPr lang="he-IL" dirty="0"/>
              <a:t>לשליחת הודעות </a:t>
            </a:r>
            <a:r>
              <a:rPr lang="he-IL" dirty="0" err="1" smtClean="0"/>
              <a:t>לווצאפ</a:t>
            </a:r>
            <a:r>
              <a:rPr lang="he-IL" dirty="0" smtClean="0"/>
              <a:t> - אתגרים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בהתחלה ניסיתי להינעל על האובייקטים של הדף לפי שם ה</a:t>
            </a:r>
            <a:r>
              <a:rPr lang="en-US" dirty="0" smtClean="0"/>
              <a:t>CLASS</a:t>
            </a:r>
            <a:r>
              <a:rPr lang="he-IL" dirty="0" smtClean="0"/>
              <a:t> שלהם.</a:t>
            </a:r>
          </a:p>
          <a:p>
            <a:r>
              <a:rPr lang="he-IL" dirty="0" smtClean="0"/>
              <a:t>הצלחתי לגרום לתוכנית שלי לעבוד אך לאחר יום התוכנית שלי פשוט הפסיקה לעבוד.</a:t>
            </a:r>
          </a:p>
          <a:p>
            <a:r>
              <a:rPr lang="he-IL" dirty="0" smtClean="0"/>
              <a:t>נתקלתי בתופעה </a:t>
            </a:r>
            <a:r>
              <a:rPr lang="he-IL" dirty="0" err="1" smtClean="0"/>
              <a:t>שווצאפ</a:t>
            </a:r>
            <a:r>
              <a:rPr lang="he-IL" dirty="0" smtClean="0"/>
              <a:t> </a:t>
            </a:r>
            <a:r>
              <a:rPr lang="en-US" dirty="0" smtClean="0"/>
              <a:t>WEB</a:t>
            </a:r>
            <a:r>
              <a:rPr lang="he-IL" dirty="0" smtClean="0"/>
              <a:t> משנים באופן קבוע את השמות של ה</a:t>
            </a:r>
            <a:r>
              <a:rPr lang="en-US" dirty="0" smtClean="0"/>
              <a:t>CLASS</a:t>
            </a:r>
            <a:r>
              <a:rPr lang="he-IL" dirty="0" smtClean="0"/>
              <a:t> עבור האובייקטים השונים בדף.</a:t>
            </a:r>
          </a:p>
          <a:p>
            <a:r>
              <a:rPr lang="he-IL" dirty="0" smtClean="0"/>
              <a:t>במקום לחפש את השם של ה</a:t>
            </a:r>
            <a:r>
              <a:rPr lang="en-US" dirty="0" smtClean="0"/>
              <a:t>CLASS</a:t>
            </a:r>
            <a:r>
              <a:rPr lang="he-IL" dirty="0" smtClean="0"/>
              <a:t> חיפשתי את המאפיינים הספציפיים של הכפתור עליו אני רוצה ללחוץ. פתרון זה עבד ואפשר לקוד שלי לעבוד גם כמה חודשים מאז שכתבתי אותו (: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ברלין</Template>
  <TotalTime>7201</TotalTime>
  <Words>2039</Words>
  <Application>Microsoft Office PowerPoint</Application>
  <PresentationFormat>מסך רחב</PresentationFormat>
  <Paragraphs>212</Paragraphs>
  <Slides>55</Slides>
  <Notes>0</Notes>
  <HiddenSlides>4</HiddenSlides>
  <MMClips>2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55</vt:i4>
      </vt:variant>
    </vt:vector>
  </HeadingPairs>
  <TitlesOfParts>
    <vt:vector size="59" baseType="lpstr">
      <vt:lpstr>Arial</vt:lpstr>
      <vt:lpstr>Times New Roman</vt:lpstr>
      <vt:lpstr>Trebuchet MS</vt:lpstr>
      <vt:lpstr>ברלין</vt:lpstr>
      <vt:lpstr>מצגת פרויקטים </vt:lpstr>
      <vt:lpstr>מה באג'נדה? </vt:lpstr>
      <vt:lpstr>משחקי NBA טובים</vt:lpstr>
      <vt:lpstr>משחקי NBA טובים – איך זה עובד</vt:lpstr>
      <vt:lpstr>משחקי NBA טובים</vt:lpstr>
      <vt:lpstr>אוטומציה לשליחת הודעות לווצאפ</vt:lpstr>
      <vt:lpstr>קצת רקע על html</vt:lpstr>
      <vt:lpstr>איך זה עובד</vt:lpstr>
      <vt:lpstr>אוטומציה לשליחת הודעות לווצאפ - אתגרים</vt:lpstr>
      <vt:lpstr>אוטומציה לשליחת הודעות לווצאפ – מוצר סופי</vt:lpstr>
      <vt:lpstr>פרויקט היפוך תמונות - </vt:lpstr>
      <vt:lpstr>פרויקט היפוך תמונות - רקע</vt:lpstr>
      <vt:lpstr>Machine Learning על קצה המזלג</vt:lpstr>
      <vt:lpstr>Machine Learning – deep learning</vt:lpstr>
      <vt:lpstr>Machine Learning – תהליך אימון של רשת</vt:lpstr>
      <vt:lpstr>אימון הרשת</vt:lpstr>
      <vt:lpstr>לפני ואחרי עיבוד ראשוני של המידע</vt:lpstr>
      <vt:lpstr>תהליך האימון</vt:lpstr>
      <vt:lpstr>CPU vs GPU </vt:lpstr>
      <vt:lpstr>העלאת מידע האימון לענן</vt:lpstr>
      <vt:lpstr>העלאת מידע האימון לענן</vt:lpstr>
      <vt:lpstr>תהליך האימון - אוגמנטציה</vt:lpstr>
      <vt:lpstr>השפעת פרמטרים על התוצאות – אימון של רשת פני</vt:lpstr>
      <vt:lpstr>השפעת פרמטרים על התוצאות – כמות תמונות</vt:lpstr>
      <vt:lpstr>השפעת פרמטרים על התוצאות – כמות תמונות</vt:lpstr>
      <vt:lpstr>השפעת פרמטרים על התוצאות – אוגמנטציה </vt:lpstr>
      <vt:lpstr>קבלת החלטות</vt:lpstr>
      <vt:lpstr>טעויות ללא קבלת החלטות</vt:lpstr>
      <vt:lpstr>טעויות של הקוד</vt:lpstr>
      <vt:lpstr>שימוש בקוד</vt:lpstr>
      <vt:lpstr>טעויות מגניבות עם BIAS</vt:lpstr>
      <vt:lpstr>דברים שעשיתי ולא אכנס עליהם</vt:lpstr>
      <vt:lpstr>פרויקט ניתוח מוסיקה והוצאת התווים המנוגנים</vt:lpstr>
      <vt:lpstr>רקע – תדרים של תווים</vt:lpstr>
      <vt:lpstr>האות במרחב התדר וההרמוניות שלו</vt:lpstr>
      <vt:lpstr>האות במרחב התדר וההרמוניות שלו</vt:lpstr>
      <vt:lpstr>רקע על - stft </vt:lpstr>
      <vt:lpstr>אופן פעולת הקוד</vt:lpstr>
      <vt:lpstr>אתגרים בניתוח תווים של מנגינה</vt:lpstr>
      <vt:lpstr>פתרון האתגרים – פירוש לא נכון של הרמוניה</vt:lpstr>
      <vt:lpstr>פתרון האתגרים – זיהוי 2 תווים זהים עוקבים</vt:lpstr>
      <vt:lpstr>פתרון האתגרים – שינוי עוצמת התווים לאורך השיר</vt:lpstr>
      <vt:lpstr>פתרון האתגרים – חסינות לרעש</vt:lpstr>
      <vt:lpstr>התוצר של הקוד</vt:lpstr>
      <vt:lpstr>פסטונים שנובעים מגודל חלון גדול מידי</vt:lpstr>
      <vt:lpstr>הלבשת טבעת על אצבע</vt:lpstr>
      <vt:lpstr>הלבשת טבעת על אצבע – בעיות </vt:lpstr>
      <vt:lpstr>הלבשת טבעת על אצבע – פתרון</vt:lpstr>
      <vt:lpstr>הלבשת טבעת על אצבע – בעיות</vt:lpstr>
      <vt:lpstr>הלבשת טבעת על אצבע – סיכום העיבוד המקדים</vt:lpstr>
      <vt:lpstr>הלבשת טבעת על אצבע – אתגרים בהצגת הטבעת על היד</vt:lpstr>
      <vt:lpstr>הלבשת טבעת על אצבע – זיהוי האצבעות</vt:lpstr>
      <vt:lpstr>הלבשת טבעת על אצבע – קביעת גודל הטבעת</vt:lpstr>
      <vt:lpstr>הלבשת טבעת על אצבע – קביעת זווית הטבעת</vt:lpstr>
      <vt:lpstr>הסוף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פרויקטים </dc:title>
  <dc:creator>ניר ברדשניידר</dc:creator>
  <cp:lastModifiedBy>ניר ברדשניידר</cp:lastModifiedBy>
  <cp:revision>269</cp:revision>
  <dcterms:created xsi:type="dcterms:W3CDTF">2020-11-06T22:05:07Z</dcterms:created>
  <dcterms:modified xsi:type="dcterms:W3CDTF">2021-06-04T21:10:36Z</dcterms:modified>
</cp:coreProperties>
</file>